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0"/>
  </p:notesMasterIdLst>
  <p:handoutMasterIdLst>
    <p:handoutMasterId r:id="rId11"/>
  </p:handoutMasterIdLst>
  <p:sldIdLst>
    <p:sldId id="388" r:id="rId2"/>
    <p:sldId id="389" r:id="rId3"/>
    <p:sldId id="395" r:id="rId4"/>
    <p:sldId id="396" r:id="rId5"/>
    <p:sldId id="358" r:id="rId6"/>
    <p:sldId id="398" r:id="rId7"/>
    <p:sldId id="399" r:id="rId8"/>
    <p:sldId id="356" r:id="rId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CC00"/>
    <a:srgbClr val="CC3300"/>
    <a:srgbClr val="000000"/>
    <a:srgbClr val="0C88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9333" autoAdjust="0"/>
  </p:normalViewPr>
  <p:slideViewPr>
    <p:cSldViewPr>
      <p:cViewPr>
        <p:scale>
          <a:sx n="70" d="100"/>
          <a:sy n="70" d="100"/>
        </p:scale>
        <p:origin x="-52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490" cy="480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002" y="0"/>
            <a:ext cx="3170490" cy="480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  <a:cs typeface="+mn-cs"/>
              </a:defRPr>
            </a:lvl1pPr>
          </a:lstStyle>
          <a:p>
            <a:pPr>
              <a:defRPr/>
            </a:pPr>
            <a:fld id="{D98C06AC-A8E4-4ACD-8955-2EB5C263DA79}" type="datetimeFigureOut">
              <a:rPr lang="en-US"/>
              <a:pPr>
                <a:defRPr/>
              </a:pPr>
              <a:t>1/17/2014</a:t>
            </a:fld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19299"/>
            <a:ext cx="3170490" cy="480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002" y="9119299"/>
            <a:ext cx="3170490" cy="480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  <a:cs typeface="+mn-cs"/>
              </a:defRPr>
            </a:lvl1pPr>
          </a:lstStyle>
          <a:p>
            <a:pPr>
              <a:defRPr/>
            </a:pPr>
            <a:fld id="{171059E0-0506-4750-A50B-DCC7273D4F7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20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490" cy="4803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143002" y="0"/>
            <a:ext cx="3170490" cy="4803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245748B-5A2B-4188-B8E9-506219497379}" type="datetimeFigureOut">
              <a:rPr lang="en-US"/>
              <a:pPr>
                <a:defRPr/>
              </a:pPr>
              <a:t>1/17/2014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C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31520" y="4561184"/>
            <a:ext cx="5852160" cy="4320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C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119299"/>
            <a:ext cx="3170490" cy="4803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143002" y="9119299"/>
            <a:ext cx="3170490" cy="4803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6FDE7CE-4203-4E38-92A2-3ADF600FC58F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70623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7 Rectángulo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8 Rectángulo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9 Rectángulo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10 Rectángulo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11 Rectángulo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12 Rectángulo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13 Rectángulo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14 Rectángulo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15 Forma libre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16 Forma libre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17 Forma libre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18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7" name="19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8" name="20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9" name="22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" name="23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1" name="24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2" name="25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3" name="26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4" name="27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5" name="28 Forma libre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6" name="29 Forma libre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7" name="30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8" name="31 Rectángulo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32 Rectángulo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" name="36 Rectángulo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" name="37 Rectángulo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38 Rectángulo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3" name="39 Rectángulo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4" name="3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70A872-A25F-4A7E-84D6-F508398D7426}" type="datetimeFigureOut">
              <a:rPr lang="en-US"/>
              <a:pPr>
                <a:defRPr/>
              </a:pPr>
              <a:t>1/17/2014</a:t>
            </a:fld>
            <a:endParaRPr lang="en-US"/>
          </a:p>
        </p:txBody>
      </p:sp>
      <p:sp>
        <p:nvSpPr>
          <p:cNvPr id="3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40CCF9-B2A4-4180-86EF-D33CA388567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67F7D82-37AD-48CE-8052-F61E739F7583}" type="datetimeFigureOut">
              <a:rPr lang="en-US"/>
              <a:pPr>
                <a:defRPr/>
              </a:pPr>
              <a:t>1/17/2014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58A4C3A-8F6A-4AF1-AF4B-D7D65A97F81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C45C8B-E6A3-48D8-A6EE-69EAF0F64B6E}" type="datetimeFigureOut">
              <a:rPr lang="en-US"/>
              <a:pPr>
                <a:defRPr/>
              </a:pPr>
              <a:t>1/17/2014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A518C7-19EF-4807-8872-570F5DC3602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Rectángulo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7 Rectángulo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8 Rectángulo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9 Rectángulo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10 Rectángulo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11 Rectángulo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12 Rectángulo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13 Rectángulo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14 Rectángulo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15 Rectángulo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16 Conector recto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19 Grupo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17" name="18 Conector recto"/>
            <p:cNvCxnSpPr/>
            <p:nvPr/>
          </p:nvCxnSpPr>
          <p:spPr>
            <a:xfrm rot="16200000">
              <a:off x="6663593" y="12790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9 Conector recto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20 Conector recto"/>
            <p:cNvCxnSpPr/>
            <p:nvPr/>
          </p:nvCxnSpPr>
          <p:spPr>
            <a:xfrm rot="5400000" flipH="1">
              <a:off x="6744513" y="12780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25 Grupo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21" name="23 Conector recto"/>
            <p:cNvCxnSpPr/>
            <p:nvPr/>
          </p:nvCxnSpPr>
          <p:spPr>
            <a:xfrm rot="16200000">
              <a:off x="6663593" y="12790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4 Conector recto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5 Conector recto"/>
            <p:cNvCxnSpPr/>
            <p:nvPr/>
          </p:nvCxnSpPr>
          <p:spPr>
            <a:xfrm rot="5400000" flipH="1">
              <a:off x="6744513" y="12780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29 Grupo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25" name="27 Conector recto"/>
            <p:cNvCxnSpPr/>
            <p:nvPr/>
          </p:nvCxnSpPr>
          <p:spPr>
            <a:xfrm rot="16200000">
              <a:off x="6663592" y="12790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8 Conector recto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9 Conector recto"/>
            <p:cNvCxnSpPr/>
            <p:nvPr/>
          </p:nvCxnSpPr>
          <p:spPr>
            <a:xfrm rot="5400000" flipH="1">
              <a:off x="6744512" y="12780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8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E40D0A-128D-4444-B5EC-7B8F17F5EEC4}" type="datetimeFigureOut">
              <a:rPr lang="en-US"/>
              <a:pPr>
                <a:defRPr/>
              </a:pPr>
              <a:t>1/17/2014</a:t>
            </a:fld>
            <a:endParaRPr lang="en-US"/>
          </a:p>
        </p:txBody>
      </p:sp>
      <p:sp>
        <p:nvSpPr>
          <p:cNvPr id="29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0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2A5F72-28BD-4BD6-90A5-2900075679A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63544-2FDE-4659-8215-AA7285B6CA3E}" type="datetimeFigureOut">
              <a:rPr lang="en-US"/>
              <a:pPr>
                <a:defRPr/>
              </a:pPr>
              <a:t>1/17/2014</a:t>
            </a:fld>
            <a:endParaRPr lang="en-US"/>
          </a:p>
        </p:txBody>
      </p:sp>
      <p:sp>
        <p:nvSpPr>
          <p:cNvPr id="5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31F7E-58DC-4B18-A13C-56B90510DB0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075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34" name="4 Marcador de fecha"/>
          <p:cNvSpPr>
            <a:spLocks noGrp="1"/>
          </p:cNvSpPr>
          <p:nvPr>
            <p:ph type="dt" sz="half" idx="2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AFB0C61-5098-4B5C-9C3A-0AAC479A0AE2}" type="datetimeFigureOut">
              <a:rPr lang="en-US"/>
              <a:pPr>
                <a:defRPr/>
              </a:pPr>
              <a:t>1/17/2014</a:t>
            </a:fld>
            <a:endParaRPr lang="en-US"/>
          </a:p>
        </p:txBody>
      </p:sp>
      <p:sp>
        <p:nvSpPr>
          <p:cNvPr id="35" name="5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6" name="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49B0232-A207-4DBF-8ED2-BE77D5B7E87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1" r:id="rId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Arial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1" fontAlgn="base" hangingPunct="1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39775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260475" indent="-228600" algn="l" rtl="0" eaLnBrk="1" fontAlgn="base" hangingPunct="1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81138" indent="-209550" algn="l" rtl="0" eaLnBrk="1" fontAlgn="base" hangingPunct="1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2800" dirty="0" smtClean="0">
                <a:solidFill>
                  <a:schemeClr val="accent3"/>
                </a:solidFill>
              </a:rPr>
              <a:t>Original  Ecosystems  in  Ecuador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133600" y="1600200"/>
          <a:ext cx="5638800" cy="478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Imagen de mapa de bits" r:id="rId3" imgW="6268325" imgH="5323810" progId="PBrush">
                  <p:embed/>
                </p:oleObj>
              </mc:Choice>
              <mc:Fallback>
                <p:oleObj name="Imagen de mapa de bits" r:id="rId3" imgW="6268325" imgH="53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600200"/>
                        <a:ext cx="5638800" cy="4789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200" dirty="0" smtClean="0">
                <a:solidFill>
                  <a:schemeClr val="accent3"/>
                </a:solidFill>
              </a:rPr>
              <a:t>Remaining Natural Formations:</a:t>
            </a:r>
            <a:r>
              <a:rPr lang="es-EC" sz="3200" dirty="0" smtClean="0">
                <a:solidFill>
                  <a:schemeClr val="accent3"/>
                </a:solidFill>
              </a:rPr>
              <a:t/>
            </a:r>
            <a:br>
              <a:rPr lang="es-EC" sz="3200" dirty="0" smtClean="0">
                <a:solidFill>
                  <a:schemeClr val="accent3"/>
                </a:solidFill>
              </a:rPr>
            </a:br>
            <a:r>
              <a:rPr lang="en-US" sz="3200" dirty="0" smtClean="0">
                <a:solidFill>
                  <a:schemeClr val="accent3"/>
                </a:solidFill>
              </a:rPr>
              <a:t>Ecological  Footprint</a:t>
            </a:r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251200" y="1676400"/>
          <a:ext cx="4673600" cy="48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Bitmap Image" r:id="rId3" imgW="4971429" imgH="5104762" progId="PBrush">
                  <p:embed/>
                </p:oleObj>
              </mc:Choice>
              <mc:Fallback>
                <p:oleObj name="Bitmap Image" r:id="rId3" imgW="4971429" imgH="5104762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1200" y="1676400"/>
                        <a:ext cx="4673600" cy="480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779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s-EC" sz="2800" dirty="0" err="1" smtClean="0"/>
              <a:t>Biodiversity</a:t>
            </a:r>
            <a:r>
              <a:rPr lang="es-EC" sz="2800" dirty="0" smtClean="0"/>
              <a:t> of </a:t>
            </a:r>
            <a:r>
              <a:rPr lang="es-EC" sz="2800" dirty="0" err="1" smtClean="0"/>
              <a:t>Yasuni</a:t>
            </a:r>
            <a:r>
              <a:rPr lang="es-EC" sz="2800" dirty="0" smtClean="0"/>
              <a:t> Park</a:t>
            </a:r>
            <a:endParaRPr lang="es-EC" sz="2800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smtClean="0"/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66800"/>
            <a:ext cx="746125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346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200" dirty="0" err="1" smtClean="0"/>
              <a:t>Yasuni</a:t>
            </a:r>
            <a:r>
              <a:rPr lang="en-US" sz="3200" dirty="0" smtClean="0"/>
              <a:t> biodiversity overlap map</a:t>
            </a:r>
            <a:endParaRPr lang="en-US" sz="3200" dirty="0"/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24075" y="1447800"/>
            <a:ext cx="5008563" cy="4908550"/>
          </a:xfrm>
          <a:noFill/>
        </p:spPr>
      </p:pic>
    </p:spTree>
    <p:extLst>
      <p:ext uri="{BB962C8B-B14F-4D97-AF65-F5344CB8AC3E}">
        <p14:creationId xmlns:p14="http://schemas.microsoft.com/office/powerpoint/2010/main" val="255190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304801"/>
            <a:ext cx="7772400" cy="838200"/>
          </a:xfrm>
        </p:spPr>
        <p:txBody>
          <a:bodyPr/>
          <a:lstStyle/>
          <a:p>
            <a:pPr algn="ctr"/>
            <a:r>
              <a:rPr lang="en-US" sz="2800" dirty="0" smtClean="0"/>
              <a:t>Amazon Deforestation and the </a:t>
            </a:r>
            <a:r>
              <a:rPr lang="en-US" sz="2800" dirty="0" err="1" smtClean="0"/>
              <a:t>Yasuni</a:t>
            </a:r>
            <a:r>
              <a:rPr lang="en-US" sz="2800" dirty="0" smtClean="0"/>
              <a:t> Park</a:t>
            </a:r>
            <a:endParaRPr lang="en-US" sz="28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896159"/>
            <a:ext cx="3962400" cy="5678599"/>
          </a:xfrm>
        </p:spPr>
      </p:pic>
    </p:spTree>
    <p:extLst>
      <p:ext uri="{BB962C8B-B14F-4D97-AF65-F5344CB8AC3E}">
        <p14:creationId xmlns:p14="http://schemas.microsoft.com/office/powerpoint/2010/main" val="416018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C" sz="2800" b="1" dirty="0" err="1" smtClean="0">
                <a:solidFill>
                  <a:srgbClr val="FFC000"/>
                </a:solidFill>
              </a:rPr>
              <a:t>The</a:t>
            </a:r>
            <a:r>
              <a:rPr lang="es-EC" sz="2800" b="1" dirty="0" smtClean="0">
                <a:solidFill>
                  <a:srgbClr val="FFC000"/>
                </a:solidFill>
              </a:rPr>
              <a:t> Auca Road</a:t>
            </a:r>
            <a:endParaRPr lang="en-US" sz="2800" b="1" dirty="0">
              <a:solidFill>
                <a:srgbClr val="FFC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02444"/>
            <a:ext cx="3581400" cy="505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97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600" b="1" dirty="0" smtClean="0">
                <a:solidFill>
                  <a:srgbClr val="FFC000"/>
                </a:solidFill>
              </a:rPr>
              <a:t>Block 31 Road </a:t>
            </a:r>
            <a:r>
              <a:rPr lang="es-EC" sz="2600" b="1" dirty="0" err="1" smtClean="0">
                <a:solidFill>
                  <a:srgbClr val="FFC000"/>
                </a:solidFill>
              </a:rPr>
              <a:t>inside</a:t>
            </a:r>
            <a:r>
              <a:rPr lang="es-EC" sz="2600" b="1" dirty="0" smtClean="0">
                <a:solidFill>
                  <a:srgbClr val="FFC000"/>
                </a:solidFill>
              </a:rPr>
              <a:t> </a:t>
            </a:r>
            <a:r>
              <a:rPr lang="es-EC" sz="2600" b="1" dirty="0" err="1" smtClean="0">
                <a:solidFill>
                  <a:srgbClr val="FFC000"/>
                </a:solidFill>
              </a:rPr>
              <a:t>Yasuni</a:t>
            </a:r>
            <a:r>
              <a:rPr lang="es-EC" sz="2600" b="1" dirty="0" smtClean="0">
                <a:solidFill>
                  <a:srgbClr val="FFC000"/>
                </a:solidFill>
              </a:rPr>
              <a:t>, </a:t>
            </a:r>
            <a:r>
              <a:rPr lang="es-EC" sz="2600" b="1" dirty="0" err="1" smtClean="0">
                <a:solidFill>
                  <a:srgbClr val="FFC000"/>
                </a:solidFill>
              </a:rPr>
              <a:t>Petroamazonas</a:t>
            </a:r>
            <a:r>
              <a:rPr lang="es-EC" sz="2600" b="1" dirty="0" smtClean="0">
                <a:solidFill>
                  <a:srgbClr val="FFC000"/>
                </a:solidFill>
              </a:rPr>
              <a:t>, 2013 (</a:t>
            </a:r>
            <a:r>
              <a:rPr lang="es-EC" sz="2600" b="1" dirty="0" err="1" smtClean="0">
                <a:solidFill>
                  <a:srgbClr val="FFC000"/>
                </a:solidFill>
              </a:rPr>
              <a:t>National</a:t>
            </a:r>
            <a:r>
              <a:rPr lang="es-EC" sz="2600" b="1" dirty="0" smtClean="0">
                <a:solidFill>
                  <a:srgbClr val="FFC000"/>
                </a:solidFill>
              </a:rPr>
              <a:t> </a:t>
            </a:r>
            <a:r>
              <a:rPr lang="es-EC" sz="2600" b="1" dirty="0" err="1" smtClean="0">
                <a:solidFill>
                  <a:srgbClr val="FFC000"/>
                </a:solidFill>
              </a:rPr>
              <a:t>Geographic</a:t>
            </a:r>
            <a:r>
              <a:rPr lang="es-EC" sz="2600" b="1" dirty="0" smtClean="0">
                <a:solidFill>
                  <a:srgbClr val="FFC000"/>
                </a:solidFill>
              </a:rPr>
              <a:t> </a:t>
            </a:r>
            <a:r>
              <a:rPr lang="es-EC" sz="2600" b="1" dirty="0" err="1" smtClean="0">
                <a:solidFill>
                  <a:srgbClr val="FFC000"/>
                </a:solidFill>
              </a:rPr>
              <a:t>Photo</a:t>
            </a:r>
            <a:r>
              <a:rPr lang="es-EC" sz="2600" b="1" dirty="0">
                <a:solidFill>
                  <a:srgbClr val="FFC000"/>
                </a:solidFill>
              </a:rPr>
              <a:t>)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1882775"/>
            <a:ext cx="3429000" cy="4572000"/>
          </a:xfrm>
        </p:spPr>
      </p:pic>
    </p:spTree>
    <p:extLst>
      <p:ext uri="{BB962C8B-B14F-4D97-AF65-F5344CB8AC3E}">
        <p14:creationId xmlns:p14="http://schemas.microsoft.com/office/powerpoint/2010/main" val="297185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14400" y="1143000"/>
            <a:ext cx="7353300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TTEnglishFeb13Londo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7_Metro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ITTEnglishFeb13London</Template>
  <TotalTime>7463</TotalTime>
  <Words>39</Words>
  <Application>Microsoft Office PowerPoint</Application>
  <PresentationFormat>Presentación en pantalla (4:3)</PresentationFormat>
  <Paragraphs>7</Paragraphs>
  <Slides>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ITTEnglishFeb13London</vt:lpstr>
      <vt:lpstr>Imagen de mapa de bits</vt:lpstr>
      <vt:lpstr>Bitmap Image</vt:lpstr>
      <vt:lpstr>Original  Ecosystems  in  Ecuador</vt:lpstr>
      <vt:lpstr>Remaining Natural Formations: Ecological  Footprint</vt:lpstr>
      <vt:lpstr>Biodiversity of Yasuni Park</vt:lpstr>
      <vt:lpstr>Yasuni biodiversity overlap map</vt:lpstr>
      <vt:lpstr>Amazon Deforestation and the Yasuni Park</vt:lpstr>
      <vt:lpstr>The Auca Road</vt:lpstr>
      <vt:lpstr>Block 31 Road inside Yasuni, Petroamazonas, 2013 (National Geographic Photo)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Naty</cp:lastModifiedBy>
  <cp:revision>33</cp:revision>
  <dcterms:created xsi:type="dcterms:W3CDTF">2013-03-11T09:15:08Z</dcterms:created>
  <dcterms:modified xsi:type="dcterms:W3CDTF">2014-01-17T14:10:11Z</dcterms:modified>
</cp:coreProperties>
</file>